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6" r:id="rId2"/>
    <p:sldId id="293" r:id="rId3"/>
    <p:sldId id="294" r:id="rId4"/>
    <p:sldId id="296" r:id="rId5"/>
    <p:sldId id="297" r:id="rId6"/>
    <p:sldId id="298" r:id="rId7"/>
    <p:sldId id="299" r:id="rId8"/>
    <p:sldId id="300" r:id="rId9"/>
    <p:sldId id="303" r:id="rId10"/>
    <p:sldId id="278" r:id="rId11"/>
    <p:sldId id="289" r:id="rId12"/>
    <p:sldId id="295" r:id="rId13"/>
    <p:sldId id="291" r:id="rId14"/>
    <p:sldId id="290" r:id="rId15"/>
    <p:sldId id="279" r:id="rId16"/>
    <p:sldId id="292" r:id="rId17"/>
    <p:sldId id="301" r:id="rId18"/>
    <p:sldId id="302" r:id="rId19"/>
    <p:sldId id="304" r:id="rId20"/>
    <p:sldId id="306" r:id="rId21"/>
  </p:sldIdLst>
  <p:sldSz cx="9144000" cy="6858000" type="screen4x3"/>
  <p:notesSz cx="6734175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cktanz, Isabella (Finanzen, 02-2)" initials="SI(0" lastIdx="0" clrIdx="0">
    <p:extLst>
      <p:ext uri="{19B8F6BF-5375-455C-9EA6-DF929625EA0E}">
        <p15:presenceInfo xmlns:p15="http://schemas.microsoft.com/office/powerpoint/2012/main" userId="S-1-5-21-3170351226-4160641934-2211447670-160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1C24"/>
    <a:srgbClr val="DDDDDD"/>
    <a:srgbClr val="FFCCCC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91" d="100"/>
          <a:sy n="91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de-DE" alt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de-DE" alt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A03796FA-77E4-4C7B-BADF-3B28D2A980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516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7125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8" tIns="45468" rIns="90938" bIns="4546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E36FFF29-36A2-43D8-A59C-4C613875D1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492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26" name="Picture 30" descr="HdR_Ausschnitt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58763"/>
            <a:ext cx="8637587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21" name="Rectangle 25"/>
          <p:cNvSpPr>
            <a:spLocks noChangeArrowheads="1"/>
          </p:cNvSpPr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875" y="4868863"/>
            <a:ext cx="5326063" cy="358775"/>
          </a:xfrm>
        </p:spPr>
        <p:txBody>
          <a:bodyPr/>
          <a:lstStyle>
            <a:lvl1pPr marL="0" indent="0">
              <a:lnSpc>
                <a:spcPts val="2500"/>
              </a:lnSpc>
              <a:buFont typeface="Arial" charset="0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304800" y="62484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endParaRPr lang="de-DE" altLang="de-DE" sz="1400">
              <a:latin typeface="Arial" charset="0"/>
            </a:endParaRPr>
          </a:p>
        </p:txBody>
      </p:sp>
      <p:sp>
        <p:nvSpPr>
          <p:cNvPr id="2089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69875" y="3970338"/>
            <a:ext cx="7110413" cy="82708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grpSp>
        <p:nvGrpSpPr>
          <p:cNvPr id="208923" name="Group 27"/>
          <p:cNvGrpSpPr>
            <a:grpSpLocks/>
          </p:cNvGrpSpPr>
          <p:nvPr userDrawn="1"/>
        </p:nvGrpSpPr>
        <p:grpSpPr bwMode="auto">
          <a:xfrm>
            <a:off x="269875" y="3616325"/>
            <a:ext cx="6981825" cy="273050"/>
            <a:chOff x="170" y="2278"/>
            <a:chExt cx="4398" cy="172"/>
          </a:xfrm>
        </p:grpSpPr>
        <p:sp>
          <p:nvSpPr>
            <p:cNvPr id="208907" name="Line 11"/>
            <p:cNvSpPr>
              <a:spLocks noChangeShapeType="1"/>
            </p:cNvSpPr>
            <p:nvPr userDrawn="1"/>
          </p:nvSpPr>
          <p:spPr bwMode="auto">
            <a:xfrm>
              <a:off x="170" y="2450"/>
              <a:ext cx="4398" cy="0"/>
            </a:xfrm>
            <a:prstGeom prst="line">
              <a:avLst/>
            </a:prstGeom>
            <a:noFill/>
            <a:ln w="12700">
              <a:solidFill>
                <a:srgbClr val="ED1C2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908" name="Text Box 12"/>
            <p:cNvSpPr txBox="1">
              <a:spLocks noChangeArrowheads="1"/>
            </p:cNvSpPr>
            <p:nvPr userDrawn="1"/>
          </p:nvSpPr>
          <p:spPr bwMode="auto">
            <a:xfrm>
              <a:off x="170" y="2278"/>
              <a:ext cx="152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de-DE" altLang="de-DE" sz="1600">
                  <a:latin typeface="Arial" charset="0"/>
                </a:rPr>
                <a:t>Die Senatorin für Finanzen</a:t>
              </a:r>
            </a:p>
          </p:txBody>
        </p:sp>
      </p:grpSp>
      <p:sp>
        <p:nvSpPr>
          <p:cNvPr id="208910" name="Oval 14"/>
          <p:cNvSpPr>
            <a:spLocks noChangeArrowheads="1"/>
          </p:cNvSpPr>
          <p:nvPr userDrawn="1"/>
        </p:nvSpPr>
        <p:spPr bwMode="auto">
          <a:xfrm>
            <a:off x="6948488" y="1630363"/>
            <a:ext cx="2519362" cy="2519362"/>
          </a:xfrm>
          <a:prstGeom prst="ellipse">
            <a:avLst/>
          </a:prstGeom>
          <a:solidFill>
            <a:srgbClr val="ED1C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1">
                <a:solidFill>
                  <a:schemeClr val="bg1"/>
                </a:solidFill>
                <a:latin typeface="Arial" charset="0"/>
              </a:rPr>
              <a:t>Vortrag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8927" name="Picture 31" descr="FH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03938"/>
            <a:ext cx="1525587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8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8463" y="946150"/>
            <a:ext cx="2159000" cy="5219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875" y="946150"/>
            <a:ext cx="6326188" cy="5219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94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493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5" y="1916113"/>
            <a:ext cx="4241800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1916113"/>
            <a:ext cx="4243388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9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24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89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9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984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934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Line 91"/>
          <p:cNvSpPr>
            <a:spLocks noChangeShapeType="1"/>
          </p:cNvSpPr>
          <p:nvPr/>
        </p:nvSpPr>
        <p:spPr bwMode="auto">
          <a:xfrm>
            <a:off x="269875" y="6237288"/>
            <a:ext cx="8637588" cy="0"/>
          </a:xfrm>
          <a:prstGeom prst="line">
            <a:avLst/>
          </a:prstGeom>
          <a:noFill/>
          <a:ln w="12700">
            <a:solidFill>
              <a:srgbClr val="ED1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916113"/>
            <a:ext cx="86375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04800" y="6248400"/>
            <a:ext cx="361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endParaRPr lang="de-DE" altLang="de-DE" sz="1400">
              <a:latin typeface="Arial" charset="0"/>
            </a:endParaRP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946150"/>
            <a:ext cx="8637588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der Folie</a:t>
            </a:r>
            <a:br>
              <a:rPr lang="de-DE" altLang="de-DE" smtClean="0"/>
            </a:br>
            <a:r>
              <a:rPr lang="de-DE" altLang="de-DE" smtClean="0"/>
              <a:t>maximal zwei Zeilen</a:t>
            </a:r>
          </a:p>
        </p:txBody>
      </p:sp>
      <p:sp>
        <p:nvSpPr>
          <p:cNvPr id="1109" name="Rectangle 85"/>
          <p:cNvSpPr>
            <a:spLocks noChangeAspect="1" noChangeArrowheads="1"/>
          </p:cNvSpPr>
          <p:nvPr/>
        </p:nvSpPr>
        <p:spPr bwMode="auto">
          <a:xfrm>
            <a:off x="8459788" y="6202363"/>
            <a:ext cx="4318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0" bIns="0" anchor="ctr"/>
          <a:lstStyle/>
          <a:p>
            <a:pPr algn="r"/>
            <a:fld id="{8A3010FB-2912-4B22-BF11-1D06A65BDDFD}" type="slidenum">
              <a:rPr lang="de-DE" altLang="de-DE" sz="1200">
                <a:latin typeface="Arial" charset="0"/>
              </a:rPr>
              <a:pPr algn="r"/>
              <a:t>‹Nr.›</a:t>
            </a:fld>
            <a:endParaRPr lang="de-DE" altLang="de-DE" sz="1200">
              <a:latin typeface="Arial" charset="0"/>
            </a:endParaRPr>
          </a:p>
        </p:txBody>
      </p:sp>
      <p:sp>
        <p:nvSpPr>
          <p:cNvPr id="1111" name="Line 87"/>
          <p:cNvSpPr>
            <a:spLocks noChangeShapeType="1"/>
          </p:cNvSpPr>
          <p:nvPr/>
        </p:nvSpPr>
        <p:spPr bwMode="auto">
          <a:xfrm>
            <a:off x="269875" y="749300"/>
            <a:ext cx="7126288" cy="0"/>
          </a:xfrm>
          <a:prstGeom prst="line">
            <a:avLst/>
          </a:prstGeom>
          <a:noFill/>
          <a:ln w="12700">
            <a:solidFill>
              <a:srgbClr val="ED1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2" name="Text Box 88"/>
          <p:cNvSpPr txBox="1">
            <a:spLocks noChangeArrowheads="1"/>
          </p:cNvSpPr>
          <p:nvPr/>
        </p:nvSpPr>
        <p:spPr bwMode="auto">
          <a:xfrm>
            <a:off x="269875" y="476250"/>
            <a:ext cx="2414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de-DE" altLang="de-DE" sz="1600">
                <a:latin typeface="Arial" charset="0"/>
              </a:rPr>
              <a:t>Die Senatorin für Finanzen</a:t>
            </a:r>
          </a:p>
        </p:txBody>
      </p:sp>
      <p:pic>
        <p:nvPicPr>
          <p:cNvPr id="1117" name="Picture 93" descr="FH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525587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5000"/>
        </a:spcBef>
        <a:spcAft>
          <a:spcPts val="600"/>
        </a:spcAft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69875" algn="l" rtl="0" eaLnBrk="1" fontAlgn="base" hangingPunct="1">
        <a:spcBef>
          <a:spcPct val="20000"/>
        </a:spcBef>
        <a:spcAft>
          <a:spcPts val="500"/>
        </a:spcAft>
        <a:buChar char="-"/>
        <a:defRPr>
          <a:solidFill>
            <a:schemeClr val="tx1"/>
          </a:solidFill>
          <a:latin typeface="+mn-lt"/>
        </a:defRPr>
      </a:lvl2pPr>
      <a:lvl3pPr marL="1344613" indent="-271463" algn="l" rtl="0" eaLnBrk="1" fontAlgn="base" hangingPunct="1">
        <a:spcBef>
          <a:spcPct val="20000"/>
        </a:spcBef>
        <a:spcAft>
          <a:spcPts val="400"/>
        </a:spcAft>
        <a:buFont typeface="Wingdings" pitchFamily="2" charset="2"/>
        <a:buChar char="à"/>
        <a:defRPr sz="1600">
          <a:solidFill>
            <a:schemeClr val="tx1"/>
          </a:solidFill>
          <a:latin typeface="+mn-lt"/>
        </a:defRPr>
      </a:lvl3pPr>
      <a:lvl4pPr marL="1752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16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61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07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53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98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875" y="4114800"/>
            <a:ext cx="7110413" cy="898525"/>
          </a:xfrm>
          <a:noFill/>
        </p:spPr>
        <p:txBody>
          <a:bodyPr/>
          <a:lstStyle/>
          <a:p>
            <a:r>
              <a:rPr lang="de-DE" altLang="de-DE" dirty="0" smtClean="0"/>
              <a:t>Verbesserungen der Erschließbarkeit </a:t>
            </a:r>
            <a:br>
              <a:rPr lang="de-DE" altLang="de-DE" dirty="0" smtClean="0"/>
            </a:br>
            <a:r>
              <a:rPr lang="de-DE" altLang="de-DE" dirty="0" smtClean="0"/>
              <a:t>der Inhalte der Beiratssitzungen </a:t>
            </a:r>
            <a:br>
              <a:rPr lang="de-DE" altLang="de-DE" dirty="0" smtClean="0"/>
            </a:br>
            <a:r>
              <a:rPr lang="de-DE" altLang="de-DE" dirty="0" smtClean="0"/>
              <a:t>im Transparenzportal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Beispiel Deputationen Sportamt im Transparenzportal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83" y="1729100"/>
            <a:ext cx="5598269" cy="44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Beispiel Deputationen Sportamt</a:t>
            </a:r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56630"/>
            <a:ext cx="7182272" cy="4799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5400971" y="4149080"/>
            <a:ext cx="327548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„Sanierungsmaßnahmen 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</a:rPr>
              <a:t>am </a:t>
            </a:r>
            <a:r>
              <a:rPr lang="de-DE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Fritz-</a:t>
            </a:r>
            <a:r>
              <a:rPr lang="de-DE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Piaskowski</a:t>
            </a:r>
            <a:r>
              <a:rPr lang="de-DE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-Bad“ wird ebenfalls im Transparenzportal gefunden und verweist zu der Sitzung</a:t>
            </a:r>
            <a:endParaRPr lang="de-DE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Nutzung des Deputations- oder Sitzungsmoduls in KoGIs</a:t>
            </a:r>
          </a:p>
          <a:p>
            <a:r>
              <a:rPr lang="de-DE" dirty="0" smtClean="0"/>
              <a:t>Pflege eines sprechenden Titels inkl. Sitzungsdatum und Uhrzeit</a:t>
            </a:r>
          </a:p>
          <a:p>
            <a:r>
              <a:rPr lang="de-DE" dirty="0" smtClean="0"/>
              <a:t>Verknüpfung mit Dokumenten (Tagesordnung, Anlagen und Protokoll)</a:t>
            </a:r>
          </a:p>
          <a:p>
            <a:r>
              <a:rPr lang="de-DE" dirty="0" smtClean="0"/>
              <a:t>Verwendung einer standardisierten IFG-Vorlage</a:t>
            </a:r>
          </a:p>
          <a:p>
            <a:r>
              <a:rPr lang="de-DE" dirty="0" smtClean="0"/>
              <a:t>Optional: Weitere Aufbereitung der Kurzbeschreibung um wichtige Hinweise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873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Beispiel Ortsamt Vegesack</a:t>
            </a:r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1373790"/>
            <a:ext cx="7680226" cy="468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403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Beispiel Ortsamt Vegesack: Sitzungsdaten</a:t>
            </a:r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91310"/>
            <a:ext cx="8718465" cy="4773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70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Beispiel Ortsamt </a:t>
            </a:r>
            <a:r>
              <a:rPr lang="de-DE" altLang="de-DE" dirty="0" smtClean="0"/>
              <a:t>Vegesack: Anlagen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484784"/>
            <a:ext cx="865562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89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Verwendung </a:t>
            </a:r>
            <a:r>
              <a:rPr lang="de-DE" dirty="0" smtClean="0"/>
              <a:t>einer vorgegebenen Kategorie, diese ist bereits im System hinterlegt</a:t>
            </a:r>
          </a:p>
          <a:p>
            <a:r>
              <a:rPr lang="de-DE" dirty="0" smtClean="0"/>
              <a:t>Verwendung einer vorgegebenen IFG-Vorlage, diese ist bereits im System </a:t>
            </a:r>
            <a:r>
              <a:rPr lang="de-DE" dirty="0" smtClean="0"/>
              <a:t>hinterlegt</a:t>
            </a:r>
          </a:p>
          <a:p>
            <a:r>
              <a:rPr lang="de-DE" dirty="0" smtClean="0"/>
              <a:t>Sprechende Vergabe eines Titels der Sitzung, inkl. „Ortsamt X“, „Beirat X“</a:t>
            </a:r>
          </a:p>
          <a:p>
            <a:r>
              <a:rPr lang="de-DE" dirty="0" smtClean="0"/>
              <a:t>Verwendung des Feldes „Hinweise“ für einzelne Tagesordnungspunkte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1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einer IFG-Vorlage für Beiratsprotokolle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41" y="1896838"/>
            <a:ext cx="7230190" cy="434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839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Aufgabe: </a:t>
            </a:r>
            <a:r>
              <a:rPr lang="de-DE" dirty="0" smtClean="0"/>
              <a:t>Festlegungen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Festlegung für den Titel einer Sitzung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15</a:t>
            </a:r>
            <a:r>
              <a:rPr lang="de-DE" dirty="0" smtClean="0"/>
              <a:t>. Sitzung des Beirats des Ortsamtes </a:t>
            </a:r>
            <a:r>
              <a:rPr lang="de-DE" dirty="0" smtClean="0"/>
              <a:t>Vegesack</a:t>
            </a:r>
          </a:p>
          <a:p>
            <a:pPr lvl="1"/>
            <a:r>
              <a:rPr lang="de-DE" dirty="0" smtClean="0"/>
              <a:t>Nicht</a:t>
            </a:r>
            <a:r>
              <a:rPr lang="de-DE" dirty="0" smtClean="0"/>
              <a:t>: </a:t>
            </a:r>
            <a:r>
              <a:rPr lang="de-DE" dirty="0" smtClean="0"/>
              <a:t>„</a:t>
            </a:r>
            <a:r>
              <a:rPr lang="de-DE" dirty="0" smtClean="0"/>
              <a:t>Sitzung“, „Protokoll 15.09.2016“</a:t>
            </a:r>
          </a:p>
          <a:p>
            <a:r>
              <a:rPr lang="de-DE" dirty="0"/>
              <a:t>Alternativ: Vergabe einer Sitzungsnummer: 15</a:t>
            </a:r>
          </a:p>
          <a:p>
            <a:r>
              <a:rPr lang="de-DE" dirty="0" smtClean="0"/>
              <a:t>Festlegung </a:t>
            </a:r>
            <a:r>
              <a:rPr lang="de-DE" dirty="0"/>
              <a:t>für den Titel der Anlagen: </a:t>
            </a:r>
          </a:p>
          <a:p>
            <a:pPr lvl="1"/>
            <a:r>
              <a:rPr lang="de-DE" dirty="0"/>
              <a:t>Niederschrift der 15. Sitzung des Beirats des Ortsamtes Vegesack vom 08.09.2016</a:t>
            </a:r>
          </a:p>
          <a:p>
            <a:pPr lvl="1"/>
            <a:r>
              <a:rPr lang="de-DE" dirty="0"/>
              <a:t>Nicht: „Protokoll 15.09.2016“, „Anlage“, „Tagesordnung“</a:t>
            </a:r>
          </a:p>
          <a:p>
            <a:r>
              <a:rPr lang="de-DE" dirty="0" smtClean="0"/>
              <a:t>Lizenz für die Dokumente =&gt; Meldung an SF für die Vorlage</a:t>
            </a:r>
            <a:endParaRPr lang="de-DE" dirty="0"/>
          </a:p>
          <a:p>
            <a:r>
              <a:rPr lang="de-DE" dirty="0" smtClean="0"/>
              <a:t>Themen/Schlagworte </a:t>
            </a:r>
            <a:r>
              <a:rPr lang="de-DE" dirty="0"/>
              <a:t>=&gt; Meldung an SF für die </a:t>
            </a:r>
            <a:r>
              <a:rPr lang="de-DE" dirty="0" smtClean="0"/>
              <a:t>Vorlage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3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 Vorgehen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875" y="1820110"/>
            <a:ext cx="8637588" cy="4249737"/>
          </a:xfrm>
        </p:spPr>
        <p:txBody>
          <a:bodyPr/>
          <a:lstStyle/>
          <a:p>
            <a:r>
              <a:rPr lang="de-DE" dirty="0" smtClean="0"/>
              <a:t>Verschriftlichung der Festlegungen, Meldung der Ergebnisse über die SK an SF</a:t>
            </a:r>
          </a:p>
          <a:p>
            <a:r>
              <a:rPr lang="de-DE" dirty="0" smtClean="0"/>
              <a:t>Anpassung der Vorlagen durch SF bei den Piloten OA Vegesack, OA Borgfeld, OA Horn-Lehe</a:t>
            </a:r>
          </a:p>
          <a:p>
            <a:r>
              <a:rPr lang="de-DE" dirty="0" smtClean="0"/>
              <a:t>Pilotierung, Pflege der Sitzungen, auch rückwirkend für 2016</a:t>
            </a:r>
          </a:p>
          <a:p>
            <a:r>
              <a:rPr lang="de-DE" dirty="0" smtClean="0"/>
              <a:t>Sammlung von Änderungsbedarfen und Meldung der Festlegungen über die SK an SF, ggf. Anpassung der Vorlagen</a:t>
            </a:r>
          </a:p>
          <a:p>
            <a:r>
              <a:rPr lang="de-DE" dirty="0" smtClean="0"/>
              <a:t>Verteilung der Vorlagen auf allen OA-KoGIs-Auftritten</a:t>
            </a:r>
          </a:p>
          <a:p>
            <a:r>
              <a:rPr lang="de-DE" dirty="0" smtClean="0"/>
              <a:t>Nach Einstellung (&gt; 80%) schließt SF und SK einen kleinen Kontrakt und beauftragt die Erstellung einer eigenen Seite im Transparenzportal mit einem Suchschlitz, der ausschließlich über die so gepflegten Inhalte sucht (nicht die Altbestände </a:t>
            </a:r>
            <a:r>
              <a:rPr lang="de-DE" i="1" dirty="0" smtClean="0"/>
              <a:t>vor</a:t>
            </a:r>
            <a:r>
              <a:rPr lang="de-DE" dirty="0" smtClean="0"/>
              <a:t> 2016).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8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Ausgangslage: Anforderungen der Ortsämter/Beiräte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 auf den dezentralen Internetauftritten der Ortsämter nur über die Beiratsinformationen und -protokolle</a:t>
            </a:r>
          </a:p>
          <a:p>
            <a:r>
              <a:rPr lang="de-DE" dirty="0" smtClean="0"/>
              <a:t>Bessere Erschließbarkeit der </a:t>
            </a:r>
            <a:r>
              <a:rPr lang="de-DE" dirty="0"/>
              <a:t>Beiratsinformationen und -</a:t>
            </a:r>
            <a:r>
              <a:rPr lang="de-DE" dirty="0" smtClean="0"/>
              <a:t>protokolle im Transparenzportal</a:t>
            </a:r>
          </a:p>
          <a:p>
            <a:pPr lvl="1"/>
            <a:r>
              <a:rPr lang="de-DE" dirty="0" smtClean="0"/>
              <a:t>Bessere Präsentation der Ergebnisse</a:t>
            </a:r>
          </a:p>
          <a:p>
            <a:pPr lvl="1"/>
            <a:r>
              <a:rPr lang="de-DE" dirty="0" smtClean="0"/>
              <a:t>Eigene Seite mit einer Übersicht und einem eigenen Suchfeld nur über die </a:t>
            </a:r>
            <a:r>
              <a:rPr lang="de-DE" dirty="0"/>
              <a:t>Beiratsinformationen und -protokolle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Vielen Dank für Ihre Aufmerksamkeit!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2055813"/>
            <a:ext cx="8406582" cy="4110037"/>
          </a:xfrm>
          <a:noFill/>
        </p:spPr>
        <p:txBody>
          <a:bodyPr lIns="540000" rIns="540000"/>
          <a:lstStyle/>
          <a:p>
            <a:pPr marL="0" indent="0">
              <a:buFont typeface="Arial" charset="0"/>
              <a:buNone/>
              <a:tabLst>
                <a:tab pos="2603500" algn="l"/>
              </a:tabLst>
            </a:pPr>
            <a:r>
              <a:rPr lang="de-DE" altLang="de-DE" sz="1600" dirty="0" smtClean="0"/>
              <a:t>Ihre Ansprechperson:</a:t>
            </a:r>
            <a:r>
              <a:rPr lang="de-DE" altLang="de-DE" sz="1600" dirty="0"/>
              <a:t>	</a:t>
            </a:r>
            <a:r>
              <a:rPr lang="de-DE" altLang="de-DE" sz="1800" b="1" dirty="0" smtClean="0"/>
              <a:t>I. Schicktanz</a:t>
            </a:r>
          </a:p>
          <a:p>
            <a:pPr marL="0" indent="0">
              <a:buFont typeface="Arial" charset="0"/>
              <a:buNone/>
              <a:tabLst>
                <a:tab pos="2603500" algn="l"/>
              </a:tabLst>
            </a:pPr>
            <a:r>
              <a:rPr lang="de-DE" altLang="de-DE" sz="1600" dirty="0"/>
              <a:t>	Freie Hansestadt Bremen</a:t>
            </a:r>
            <a:br>
              <a:rPr lang="de-DE" altLang="de-DE" sz="1600" dirty="0"/>
            </a:br>
            <a:r>
              <a:rPr lang="de-DE" altLang="de-DE" sz="1600" dirty="0"/>
              <a:t>	Die Senatorin für Finanzen</a:t>
            </a:r>
            <a:br>
              <a:rPr lang="de-DE" altLang="de-DE" sz="1600" dirty="0"/>
            </a:br>
            <a:r>
              <a:rPr lang="de-DE" altLang="de-DE" sz="1600" dirty="0"/>
              <a:t>	Referat </a:t>
            </a:r>
            <a:r>
              <a:rPr lang="de-DE" altLang="de-DE" sz="1600" dirty="0" smtClean="0"/>
              <a:t>02 </a:t>
            </a:r>
            <a:r>
              <a:rPr lang="de-DE" altLang="de-DE" sz="1600" dirty="0"/>
              <a:t>/ </a:t>
            </a:r>
            <a:r>
              <a:rPr lang="de-DE" altLang="de-DE" sz="1600" dirty="0" smtClean="0"/>
              <a:t>02-10, 02-26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	Rudolf-Hilferding-Platz 1</a:t>
            </a:r>
            <a:br>
              <a:rPr lang="de-DE" altLang="de-DE" sz="1600" dirty="0"/>
            </a:br>
            <a:r>
              <a:rPr lang="de-DE" altLang="de-DE" sz="1600" dirty="0"/>
              <a:t>	28195 Bremen</a:t>
            </a:r>
          </a:p>
          <a:p>
            <a:pPr marL="0" indent="0">
              <a:buNone/>
              <a:tabLst>
                <a:tab pos="2603500" algn="l"/>
              </a:tabLst>
            </a:pPr>
            <a:r>
              <a:rPr lang="de-DE" altLang="de-DE" sz="1600" dirty="0"/>
              <a:t>	Telefon: +49 421 361 </a:t>
            </a:r>
            <a:r>
              <a:rPr lang="de-DE" altLang="de-DE" sz="1600" dirty="0" smtClean="0"/>
              <a:t>59229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	</a:t>
            </a:r>
            <a:br>
              <a:rPr lang="de-DE" altLang="de-DE" sz="1600" dirty="0"/>
            </a:br>
            <a:r>
              <a:rPr lang="de-DE" altLang="de-DE" sz="1600" dirty="0"/>
              <a:t>	</a:t>
            </a:r>
            <a:r>
              <a:rPr lang="de-DE" altLang="de-DE" sz="1600" dirty="0" smtClean="0"/>
              <a:t>E-Mail</a:t>
            </a:r>
            <a:r>
              <a:rPr lang="de-DE" altLang="de-DE" sz="1600" dirty="0"/>
              <a:t>: </a:t>
            </a:r>
            <a:r>
              <a:rPr lang="de-DE" altLang="de-DE" sz="1600" dirty="0" smtClean="0">
                <a:ea typeface="Calibri" panose="020F0502020204030204" pitchFamily="34" charset="0"/>
              </a:rPr>
              <a:t>Isabella.Schicktanz@finanzen.bremen.de</a:t>
            </a:r>
            <a:endParaRPr lang="de-DE" altLang="de-DE" sz="1600" dirty="0" smtClean="0"/>
          </a:p>
          <a:p>
            <a:pPr marL="0" indent="0">
              <a:buNone/>
              <a:tabLst>
                <a:tab pos="2603500" algn="l"/>
              </a:tabLst>
            </a:pPr>
            <a:r>
              <a:rPr lang="de-DE" altLang="de-DE" sz="1600" dirty="0"/>
              <a:t>	Internet: </a:t>
            </a:r>
            <a:r>
              <a:rPr lang="de-DE" altLang="de-DE" sz="1600" dirty="0" smtClean="0">
                <a:ea typeface="Calibri" panose="020F0502020204030204" pitchFamily="34" charset="0"/>
              </a:rPr>
              <a:t>http://www.finanzen.bremen.de </a:t>
            </a:r>
            <a:r>
              <a:rPr lang="de-DE" altLang="de-DE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72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Lösung: Anforderungen der Beiräte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 auf den dezentralen Internetauftritten der Ortsämter nur über die Beiratsinformationen und -protokolle</a:t>
            </a:r>
            <a:br>
              <a:rPr lang="de-DE" dirty="0" smtClean="0"/>
            </a:br>
            <a:r>
              <a:rPr lang="de-DE" i="1" dirty="0" smtClean="0">
                <a:solidFill>
                  <a:srgbClr val="FF0000"/>
                </a:solidFill>
              </a:rPr>
              <a:t>=&gt; Nutzung des KoGIs-Sitzungsmoduls</a:t>
            </a:r>
            <a:endParaRPr lang="de-DE" i="1" dirty="0">
              <a:solidFill>
                <a:srgbClr val="FF0000"/>
              </a:solidFill>
            </a:endParaRPr>
          </a:p>
          <a:p>
            <a:r>
              <a:rPr lang="de-DE" dirty="0" smtClean="0"/>
              <a:t>Bessere Erschließbarkeit der </a:t>
            </a:r>
            <a:r>
              <a:rPr lang="de-DE" dirty="0"/>
              <a:t>Beiratsinformationen und -</a:t>
            </a:r>
            <a:r>
              <a:rPr lang="de-DE" dirty="0" smtClean="0"/>
              <a:t>protokolle im Transparenzportal</a:t>
            </a:r>
          </a:p>
          <a:p>
            <a:pPr lvl="1"/>
            <a:r>
              <a:rPr lang="de-DE" dirty="0" smtClean="0"/>
              <a:t>Bessere Präsentation der Ergebnisse</a:t>
            </a:r>
            <a:br>
              <a:rPr lang="de-DE" dirty="0" smtClean="0"/>
            </a:br>
            <a:r>
              <a:rPr lang="de-DE" i="1" dirty="0" smtClean="0">
                <a:solidFill>
                  <a:srgbClr val="FF0000"/>
                </a:solidFill>
              </a:rPr>
              <a:t>=&gt; Bessere redaktionelle Aufarbeitung der Inhalte</a:t>
            </a:r>
          </a:p>
          <a:p>
            <a:pPr lvl="1"/>
            <a:r>
              <a:rPr lang="de-DE" dirty="0" smtClean="0"/>
              <a:t>Eigene Seite mit einer Übersicht und einem eigenen Suchfeld nur über die </a:t>
            </a:r>
            <a:r>
              <a:rPr lang="de-DE" dirty="0"/>
              <a:t>Beiratsinformationen und </a:t>
            </a:r>
            <a:r>
              <a:rPr lang="de-DE" dirty="0" smtClean="0"/>
              <a:t>-protokolle</a:t>
            </a:r>
            <a:br>
              <a:rPr lang="de-DE" dirty="0" smtClean="0"/>
            </a:br>
            <a:r>
              <a:rPr lang="de-DE" i="1" dirty="0" smtClean="0">
                <a:solidFill>
                  <a:srgbClr val="FF0000"/>
                </a:solidFill>
              </a:rPr>
              <a:t>=&gt; Nutzung des Sitzungsmoduls und der zugehörigen Vorgaben</a:t>
            </a:r>
            <a:endParaRPr lang="de-DE" i="1" dirty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7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Kurzvorstellung: das Sitzungsmodul beim Sportamt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5" y="1356945"/>
            <a:ext cx="6094909" cy="512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432218"/>
            <a:ext cx="4534570" cy="3728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17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Kurzvorstellung: das Sitzungsmodul beim Sportamt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82" y="1412776"/>
            <a:ext cx="6678390" cy="472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636912"/>
            <a:ext cx="4174530" cy="3432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4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Kurzvorstellung: das </a:t>
            </a:r>
            <a:r>
              <a:rPr lang="de-DE" dirty="0" smtClean="0"/>
              <a:t>Sitzungsmodul - Kalender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33729" b="1"/>
          <a:stretch/>
        </p:blipFill>
        <p:spPr>
          <a:xfrm>
            <a:off x="335647" y="1700808"/>
            <a:ext cx="8506043" cy="424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11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Kurzvorstellung: das Sitzungsmodul - Kalender </a:t>
            </a:r>
            <a:r>
              <a:rPr lang="de-DE" dirty="0" smtClean="0"/>
              <a:t>II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1547"/>
          <a:stretch/>
        </p:blipFill>
        <p:spPr>
          <a:xfrm>
            <a:off x="323528" y="1443014"/>
            <a:ext cx="6840760" cy="474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31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Nutzung des KoGIs-Sitzungsmoduls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Suche auf den dezentralen Internetauftritten der Ortsämter nur über die Beiratsinformationen und </a:t>
            </a:r>
            <a:r>
              <a:rPr lang="de-DE" dirty="0" smtClean="0"/>
              <a:t>-protokolle</a:t>
            </a:r>
          </a:p>
          <a:p>
            <a:r>
              <a:rPr lang="de-DE" dirty="0" smtClean="0"/>
              <a:t>Systematische und einheitliche Darstellung der Sitzungen inkl. aller Anlagen</a:t>
            </a:r>
          </a:p>
          <a:p>
            <a:r>
              <a:rPr lang="de-DE" dirty="0" smtClean="0"/>
              <a:t>Einbindung eines Kalenders im Inhaltsbereich und in der rechten Seitenspalte als „Infobox“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Bessere Erschließbarkeit im Transparenzportal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8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SF">
  <a:themeElements>
    <a:clrScheme name="Präsentation Q102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äsentation Q102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 Q102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Q102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Q102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Q102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Q102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Q102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Q102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äsentation Q102-2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äsentation Q102-2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</Words>
  <Application>Microsoft Office PowerPoint</Application>
  <PresentationFormat>Bildschirmpräsentation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Praesentation_SF</vt:lpstr>
      <vt:lpstr>Verbesserungen der Erschließbarkeit  der Inhalte der Beiratssitzungen  im Transparenzportal</vt:lpstr>
      <vt:lpstr>Ausgangslage: Anforderungen der Ortsämter/Beiräte</vt:lpstr>
      <vt:lpstr>Lösung: Anforderungen der Beiräte</vt:lpstr>
      <vt:lpstr>Kurzvorstellung: das Sitzungsmodul beim Sportamt</vt:lpstr>
      <vt:lpstr>Kurzvorstellung: das Sitzungsmodul beim Sportamt</vt:lpstr>
      <vt:lpstr>Kurzvorstellung: das Sitzungsmodul - Kalender I</vt:lpstr>
      <vt:lpstr>Kurzvorstellung: das Sitzungsmodul - Kalender II</vt:lpstr>
      <vt:lpstr>Nutzung des KoGIs-Sitzungsmoduls</vt:lpstr>
      <vt:lpstr>Bessere Erschließbarkeit im Transparenzportal</vt:lpstr>
      <vt:lpstr>Beispiel Deputationen Sportamt im Transparenzportal</vt:lpstr>
      <vt:lpstr>Beispiel Deputationen Sportamt</vt:lpstr>
      <vt:lpstr>Bedingungen</vt:lpstr>
      <vt:lpstr>Beispiel Ortsamt Vegesack</vt:lpstr>
      <vt:lpstr>Beispiel Ortsamt Vegesack: Sitzungsdaten</vt:lpstr>
      <vt:lpstr>Beispiel Ortsamt Vegesack: Anlagen</vt:lpstr>
      <vt:lpstr>Vorgaben</vt:lpstr>
      <vt:lpstr>Beispiel einer IFG-Vorlage für Beiratsprotokolle</vt:lpstr>
      <vt:lpstr>Ihre Aufgabe: Festlegungen</vt:lpstr>
      <vt:lpstr>Weiteres Vorgehen</vt:lpstr>
      <vt:lpstr> Vielen Dank für Ihre Aufmerksamkeit!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Verbesserungen der Erschließbarkeit der Inhalte im Transparenzportal</dc:title>
  <dc:creator>Schicktanz, Isabella (Finanzen) Ref-02</dc:creator>
  <cp:lastModifiedBy>Schicktanz, Isabella (Finanzen, 02-2)</cp:lastModifiedBy>
  <cp:revision>40</cp:revision>
  <dcterms:created xsi:type="dcterms:W3CDTF">2015-10-19T06:12:37Z</dcterms:created>
  <dcterms:modified xsi:type="dcterms:W3CDTF">2016-10-31T14:05:17Z</dcterms:modified>
</cp:coreProperties>
</file>